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5143500" cx="9144000"/>
  <p:notesSz cx="6858000" cy="9144000"/>
  <p:embeddedFontLst>
    <p:embeddedFont>
      <p:font typeface="Economica"/>
      <p:regular r:id="rId19"/>
      <p:bold r:id="rId20"/>
      <p:italic r:id="rId21"/>
      <p:boldItalic r:id="rId22"/>
    </p:embeddedFont>
    <p:embeddedFont>
      <p:font typeface="Open Sans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Economica-bold.fntdata"/><Relationship Id="rId22" Type="http://schemas.openxmlformats.org/officeDocument/2006/relationships/font" Target="fonts/Economica-boldItalic.fntdata"/><Relationship Id="rId21" Type="http://schemas.openxmlformats.org/officeDocument/2006/relationships/font" Target="fonts/Economica-italic.fntdata"/><Relationship Id="rId24" Type="http://schemas.openxmlformats.org/officeDocument/2006/relationships/font" Target="fonts/OpenSans-bold.fntdata"/><Relationship Id="rId23" Type="http://schemas.openxmlformats.org/officeDocument/2006/relationships/font" Target="fonts/OpenSans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OpenSans-boldItalic.fntdata"/><Relationship Id="rId25" Type="http://schemas.openxmlformats.org/officeDocument/2006/relationships/font" Target="fonts/OpenSans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font" Target="fonts/Economica-regular.fntdata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Shape 2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Shape 2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Shape 2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2" y="756700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7" y="4602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7" name="Shape 17"/>
          <p:cNvSpPr/>
          <p:nvPr/>
        </p:nvSpPr>
        <p:spPr>
          <a:xfrm flipH="1" rot="10800000">
            <a:off x="466425" y="35583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8" name="Shape 18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311700" y="1399399"/>
            <a:ext cx="2808000" cy="2784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4" name="Shape 44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265500" y="2769000"/>
            <a:ext cx="4045200" cy="1574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docs.google.com/document/d/1AZDfl5PZo3bp00YB8d9NUSi_AXr3Z79mfMAo6w2niWk/edit" TargetMode="External"/><Relationship Id="rId4" Type="http://schemas.openxmlformats.org/officeDocument/2006/relationships/hyperlink" Target="https://docs.google.com/document/d/1AZDfl5PZo3bp00YB8d9NUSi_AXr3Z79mfMAo6w2niWk/edit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Librarian Training for Oswego IR</a:t>
            </a:r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Summer 2016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Marilyn N. Ochoa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type="title"/>
          </p:nvPr>
        </p:nvSpPr>
        <p:spPr>
          <a:xfrm>
            <a:off x="201250" y="315925"/>
            <a:ext cx="89427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Next Steps - New Manager Proposed Responsibilities</a:t>
            </a:r>
          </a:p>
        </p:txBody>
      </p:sp>
      <p:sp>
        <p:nvSpPr>
          <p:cNvPr id="234" name="Shape 234"/>
          <p:cNvSpPr txBox="1"/>
          <p:nvPr>
            <p:ph idx="1" type="body"/>
          </p:nvPr>
        </p:nvSpPr>
        <p:spPr>
          <a:xfrm>
            <a:off x="311700" y="1225225"/>
            <a:ext cx="89427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36550" lvl="0" marL="457200" rtl="0">
              <a:spcBef>
                <a:spcPts val="0"/>
              </a:spcBef>
              <a:buSzPct val="100000"/>
            </a:pPr>
            <a:r>
              <a:rPr lang="en" sz="1700"/>
              <a:t>Learn about use of the Oswego IR </a:t>
            </a:r>
          </a:p>
          <a:p>
            <a:pPr indent="-336550" lvl="0" marL="457200" rtl="0">
              <a:spcBef>
                <a:spcPts val="0"/>
              </a:spcBef>
              <a:buSzPct val="100000"/>
            </a:pPr>
            <a:r>
              <a:rPr lang="en" sz="1700"/>
              <a:t>Develop Help Resources: </a:t>
            </a:r>
          </a:p>
          <a:p>
            <a:pPr indent="-336550" lvl="1" marL="914400" rtl="0">
              <a:spcBef>
                <a:spcPts val="0"/>
              </a:spcBef>
              <a:buSzPct val="100000"/>
            </a:pPr>
            <a:r>
              <a:rPr lang="en" sz="1700"/>
              <a:t>Searching the OswegoDL</a:t>
            </a:r>
          </a:p>
          <a:p>
            <a:pPr indent="-336550" lvl="1" marL="914400" rtl="0">
              <a:spcBef>
                <a:spcPts val="0"/>
              </a:spcBef>
              <a:buSzPct val="100000"/>
            </a:pPr>
            <a:r>
              <a:rPr lang="en" sz="1700"/>
              <a:t>Navigating the OswegoDL</a:t>
            </a:r>
          </a:p>
          <a:p>
            <a:pPr indent="-336550" lvl="1" marL="914400" rtl="0">
              <a:spcBef>
                <a:spcPts val="0"/>
              </a:spcBef>
              <a:buSzPct val="100000"/>
            </a:pPr>
            <a:r>
              <a:rPr lang="en" sz="1700"/>
              <a:t>Citing the OswegoDL</a:t>
            </a:r>
          </a:p>
          <a:p>
            <a:pPr indent="-336550" lvl="1" marL="914400" rtl="0">
              <a:spcBef>
                <a:spcPts val="0"/>
              </a:spcBef>
              <a:buSzPct val="100000"/>
            </a:pPr>
            <a:r>
              <a:rPr lang="en" sz="1700"/>
              <a:t>Building a New OswegoIR Collection </a:t>
            </a:r>
          </a:p>
          <a:p>
            <a:pPr indent="-336550" lvl="0" marL="457200" rtl="0">
              <a:spcBef>
                <a:spcPts val="0"/>
              </a:spcBef>
              <a:buSzPct val="100000"/>
            </a:pPr>
            <a:r>
              <a:rPr lang="en" sz="1700"/>
              <a:t>Assess collection development with current collection content builders               (e.g. Quest, DigitalOZ, etc.) to make changes if necessary to the development workflow.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7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/>
          <p:nvPr>
            <p:ph type="title"/>
          </p:nvPr>
        </p:nvSpPr>
        <p:spPr>
          <a:xfrm>
            <a:off x="201250" y="315925"/>
            <a:ext cx="89427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Next Steps - New Manager Proposed Responsibilities</a:t>
            </a:r>
          </a:p>
        </p:txBody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x="311700" y="1225225"/>
            <a:ext cx="86391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36550" lvl="0" marL="457200" rtl="0">
              <a:spcBef>
                <a:spcPts val="0"/>
              </a:spcBef>
              <a:buSzPct val="100000"/>
            </a:pPr>
            <a:r>
              <a:rPr lang="en" sz="1700"/>
              <a:t>Post assessment:</a:t>
            </a:r>
          </a:p>
          <a:p>
            <a:pPr indent="-336550" lvl="1" marL="914400" rtl="0">
              <a:spcBef>
                <a:spcPts val="0"/>
              </a:spcBef>
              <a:buSzPct val="100000"/>
            </a:pPr>
            <a:r>
              <a:rPr lang="en" sz="1700"/>
              <a:t>Determine promotional and training activities, including copyright training as appropriate. </a:t>
            </a:r>
          </a:p>
          <a:p>
            <a:pPr indent="-336550" lvl="1" marL="914400" rtl="0">
              <a:spcBef>
                <a:spcPts val="0"/>
              </a:spcBef>
              <a:buSzPct val="100000"/>
            </a:pPr>
            <a:r>
              <a:rPr lang="en" sz="1700"/>
              <a:t>Develop collection criteria and collection priority checklist. </a:t>
            </a:r>
          </a:p>
          <a:p>
            <a:pPr indent="-336550" lvl="1" marL="914400" rtl="0">
              <a:spcBef>
                <a:spcPts val="0"/>
              </a:spcBef>
              <a:buSzPct val="100000"/>
            </a:pPr>
            <a:r>
              <a:rPr lang="en" sz="1700"/>
              <a:t>Possibly pursue collections with faculty through library liaisons                     (e.g. Faculty Assembly, Artswego, or Digital Humanities) in collaboration with the SobekCM Programmer and Library Webmaster. </a:t>
            </a:r>
          </a:p>
          <a:p>
            <a:pPr indent="-336550" lvl="0" marL="457200" rtl="0">
              <a:spcBef>
                <a:spcPts val="0"/>
              </a:spcBef>
              <a:buSzPct val="100000"/>
            </a:pPr>
            <a:r>
              <a:rPr lang="en" sz="1700"/>
              <a:t>Encourage collection developers to create training materials for using their collections</a:t>
            </a:r>
          </a:p>
          <a:p>
            <a:pPr indent="-336550" lvl="0" marL="457200" rtl="0">
              <a:spcBef>
                <a:spcPts val="0"/>
              </a:spcBef>
              <a:buSzPct val="100000"/>
            </a:pPr>
            <a:r>
              <a:rPr lang="en" sz="1700"/>
              <a:t>Consider adding OswegoDL to the Library Catalog for additional discoverability</a:t>
            </a:r>
          </a:p>
          <a:p>
            <a:pPr indent="-336550" lvl="0" marL="457200" rtl="0">
              <a:spcBef>
                <a:spcPts val="0"/>
              </a:spcBef>
              <a:buSzPct val="100000"/>
            </a:pPr>
            <a:r>
              <a:rPr lang="en"/>
              <a:t>Scan Sheldon Death Mask and use it for promotion of the OswegoDL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Steps for Oswego IR Submissions</a:t>
            </a:r>
          </a:p>
        </p:txBody>
      </p:sp>
      <p:sp>
        <p:nvSpPr>
          <p:cNvPr id="246" name="Shape 246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" sz="2000">
                <a:solidFill>
                  <a:schemeClr val="dk1"/>
                </a:solidFill>
              </a:rPr>
              <a:t>Request Account for Submissions </a:t>
            </a:r>
          </a:p>
          <a:p>
            <a:pPr indent="-3556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" sz="2000">
                <a:solidFill>
                  <a:schemeClr val="dk1"/>
                </a:solidFill>
              </a:rPr>
              <a:t>Log in once account is made</a:t>
            </a:r>
          </a:p>
          <a:p>
            <a:pPr indent="-3556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" sz="2000">
                <a:solidFill>
                  <a:schemeClr val="dk1"/>
                </a:solidFill>
              </a:rPr>
              <a:t>Click Start New Item</a:t>
            </a:r>
          </a:p>
          <a:p>
            <a:pPr indent="-3556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" sz="2000">
                <a:solidFill>
                  <a:schemeClr val="dk1"/>
                </a:solidFill>
              </a:rPr>
              <a:t>You should read Grant of Permissions and set Template: IR  | Default Metadata: OswegoIR  | Select Save as my new defaults</a:t>
            </a:r>
          </a:p>
          <a:p>
            <a:pPr indent="-3556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" sz="2000">
                <a:solidFill>
                  <a:schemeClr val="dk1"/>
                </a:solidFill>
              </a:rPr>
              <a:t>Submit information about your item</a:t>
            </a:r>
          </a:p>
          <a:p>
            <a:pPr indent="-3556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AutoNum type="arabicPeriod"/>
            </a:pPr>
            <a:r>
              <a:rPr lang="en" sz="2000">
                <a:solidFill>
                  <a:schemeClr val="dk1"/>
                </a:solidFill>
              </a:rPr>
              <a:t>Click next and upload file</a:t>
            </a: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pen Sans"/>
              <a:buAutoNum type="arabicPeriod"/>
            </a:pPr>
            <a:r>
              <a:rPr lang="en" sz="2000">
                <a:solidFill>
                  <a:schemeClr val="dk1"/>
                </a:solidFill>
              </a:rPr>
              <a:t>View new </a:t>
            </a:r>
            <a:r>
              <a:rPr lang="en" sz="2000"/>
              <a:t>item</a:t>
            </a: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pen Sans"/>
              <a:buAutoNum type="arabicPeriod"/>
            </a:pPr>
            <a:r>
              <a:rPr lang="en" sz="2000">
                <a:solidFill>
                  <a:schemeClr val="dk1"/>
                </a:solidFill>
              </a:rPr>
              <a:t>Edit new item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Adding an Individual Item to the Oswego IR</a:t>
            </a:r>
          </a:p>
        </p:txBody>
      </p:sp>
      <p:sp>
        <p:nvSpPr>
          <p:cNvPr id="252" name="Shape 252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700"/>
              <a:t>Review of the backend</a:t>
            </a:r>
          </a:p>
          <a:p>
            <a:pPr indent="-336550" lvl="0" marL="457200" rtl="0">
              <a:spcBef>
                <a:spcPts val="0"/>
              </a:spcBef>
              <a:buSzPct val="100000"/>
            </a:pPr>
            <a:r>
              <a:rPr lang="en" sz="1700"/>
              <a:t>Review a record</a:t>
            </a:r>
          </a:p>
          <a:p>
            <a:pPr indent="-336550" lvl="0" marL="457200" rtl="0">
              <a:spcBef>
                <a:spcPts val="0"/>
              </a:spcBef>
              <a:buSzPct val="100000"/>
            </a:pPr>
            <a:r>
              <a:rPr lang="en" sz="1700"/>
              <a:t>Review the template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700"/>
              <a:t>Creation of an Oswego IR item:  the hands-on activity</a:t>
            </a:r>
          </a:p>
          <a:p>
            <a:pPr indent="-336550" lvl="0" marL="457200" rtl="0">
              <a:spcBef>
                <a:spcPts val="0"/>
              </a:spcBef>
              <a:buSzPct val="100000"/>
            </a:pPr>
            <a:r>
              <a:rPr lang="en" sz="1700"/>
              <a:t>Create accounts</a:t>
            </a:r>
          </a:p>
          <a:p>
            <a:pPr indent="-336550" lvl="0" marL="457200">
              <a:spcBef>
                <a:spcPts val="0"/>
              </a:spcBef>
              <a:buSzPct val="100000"/>
            </a:pPr>
            <a:r>
              <a:rPr lang="en" sz="1700"/>
              <a:t>Create a record</a:t>
            </a:r>
          </a:p>
          <a:p>
            <a:pPr indent="-336550" lvl="0" marL="457200">
              <a:spcBef>
                <a:spcPts val="0"/>
              </a:spcBef>
              <a:buSzPct val="100000"/>
            </a:pPr>
            <a:r>
              <a:rPr lang="en" sz="1700"/>
              <a:t>Attach a digital object</a:t>
            </a:r>
          </a:p>
          <a:p>
            <a:pPr indent="-336550" lvl="0" marL="457200" rtl="0">
              <a:spcBef>
                <a:spcPts val="0"/>
              </a:spcBef>
              <a:buSzPct val="100000"/>
            </a:pPr>
            <a:r>
              <a:rPr lang="en" sz="1700"/>
              <a:t>Edit an Oswego IR item </a:t>
            </a:r>
          </a:p>
          <a:p>
            <a:pPr indent="-336550" lvl="1" marL="9144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700"/>
              <a:t>Adding metadata</a:t>
            </a:r>
          </a:p>
          <a:p>
            <a:pPr indent="-336550" lvl="1" marL="9144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700"/>
              <a:t>Setting the item to another visibility</a:t>
            </a:r>
          </a:p>
          <a:p>
            <a:pPr lvl="0" algn="r">
              <a:spcBef>
                <a:spcPts val="0"/>
              </a:spcBef>
              <a:buNone/>
            </a:pPr>
            <a:r>
              <a:rPr lang="en" sz="1000" u="sng">
                <a:solidFill>
                  <a:schemeClr val="accent5"/>
                </a:solidFill>
                <a:hlinkClick r:id="rId3"/>
              </a:rPr>
              <a:t>h</a:t>
            </a:r>
            <a:r>
              <a:rPr lang="en" sz="1000" u="sng">
                <a:solidFill>
                  <a:schemeClr val="accent5"/>
                </a:solidFill>
                <a:hlinkClick r:id="rId4"/>
              </a:rPr>
              <a:t>ttps://docs.google.com/document/d/1AZDfl5PZo3bp00YB8d9NUSi_AXr3Z79mfMAo6w2niWk/edit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Want to Help?	</a:t>
            </a:r>
          </a:p>
        </p:txBody>
      </p:sp>
      <p:sp>
        <p:nvSpPr>
          <p:cNvPr id="258" name="Shape 258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Automated imports from DSpace and Past Perfect completed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Manual uploads that I’d like assistance with: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Commencement videos from Ensemble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Safe Haven 50th Reunion videos from Ensemble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Safe Haven Oral Histories from Special Collections website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Penfield Library Department Resources from Department website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Agenda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225225"/>
            <a:ext cx="87444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AutoNum type="arabicPeriod"/>
            </a:pPr>
            <a:r>
              <a:rPr lang="en">
                <a:solidFill>
                  <a:srgbClr val="000000"/>
                </a:solidFill>
              </a:rPr>
              <a:t>Description of the Oswego Digital Library 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AutoNum type="alphaLcPeriod"/>
            </a:pPr>
            <a:r>
              <a:rPr lang="en">
                <a:solidFill>
                  <a:srgbClr val="000000"/>
                </a:solidFill>
              </a:rPr>
              <a:t>Development 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AutoNum type="alphaLcPeriod"/>
            </a:pPr>
            <a:r>
              <a:rPr lang="en">
                <a:solidFill>
                  <a:srgbClr val="000000"/>
                </a:solidFill>
              </a:rPr>
              <a:t>OswegoIR and its relationship is to the OswegoDL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AutoNum type="arabicPeriod"/>
            </a:pPr>
            <a:r>
              <a:rPr lang="en">
                <a:solidFill>
                  <a:srgbClr val="000000"/>
                </a:solidFill>
              </a:rPr>
              <a:t>Discussion on next steps</a:t>
            </a:r>
            <a:r>
              <a:rPr lang="en">
                <a:solidFill>
                  <a:srgbClr val="000000"/>
                </a:solidFill>
              </a:rPr>
              <a:t> and Librarian role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AutoNum type="alphaLcPeriod"/>
            </a:pPr>
            <a:r>
              <a:rPr lang="en">
                <a:solidFill>
                  <a:srgbClr val="000000"/>
                </a:solidFill>
              </a:rPr>
              <a:t>Priorities for the first year and beyond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AutoNum type="alphaLcPeriod"/>
            </a:pPr>
            <a:r>
              <a:rPr lang="en">
                <a:solidFill>
                  <a:srgbClr val="000000"/>
                </a:solidFill>
              </a:rPr>
              <a:t>Approaches you may use to promote the Oswego IR to faculty/staff and encourage individual contributions 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AutoNum type="arabicPeriod"/>
            </a:pPr>
            <a:r>
              <a:rPr lang="en">
                <a:solidFill>
                  <a:srgbClr val="000000"/>
                </a:solidFill>
              </a:rPr>
              <a:t>Explanation of how to add content to the Oswego IR as an individual 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Hands-on practice for adding items to the Oswego IR </a:t>
            </a:r>
          </a:p>
          <a:p>
            <a:pPr indent="-228600" lvl="1" marL="914400" rtl="0">
              <a:spcBef>
                <a:spcPts val="0"/>
              </a:spcBef>
              <a:buAutoNum type="alphaLcPeriod"/>
            </a:pPr>
            <a:r>
              <a:rPr lang="en"/>
              <a:t>Account setup</a:t>
            </a:r>
          </a:p>
          <a:p>
            <a:pPr indent="-228600" lvl="1" marL="914400" rtl="0">
              <a:spcBef>
                <a:spcPts val="0"/>
              </a:spcBef>
              <a:buAutoNum type="alphaLcPeriod"/>
            </a:pPr>
            <a:r>
              <a:rPr lang="en"/>
              <a:t>Submitting a new item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Request for help!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rgbClr val="000000"/>
                </a:solidFill>
              </a:rPr>
              <a:t>* A version of this presentation </a:t>
            </a:r>
            <a:r>
              <a:rPr lang="en" sz="1200">
                <a:solidFill>
                  <a:srgbClr val="000000"/>
                </a:solidFill>
              </a:rPr>
              <a:t>will be on the Help page (in development) and added to the OswegoIR.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326350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Oswego Digital Library</a:t>
            </a:r>
          </a:p>
        </p:txBody>
      </p:sp>
      <p:sp>
        <p:nvSpPr>
          <p:cNvPr id="75" name="Shape 75"/>
          <p:cNvSpPr/>
          <p:nvPr/>
        </p:nvSpPr>
        <p:spPr>
          <a:xfrm>
            <a:off x="3612275" y="1301550"/>
            <a:ext cx="188620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1000"/>
          </a:p>
          <a:p>
            <a:pPr lvl="0" rtl="0" algn="l">
              <a:spcBef>
                <a:spcPts val="0"/>
              </a:spcBef>
              <a:buNone/>
            </a:pPr>
            <a:r>
              <a:rPr lang="en" sz="1000"/>
              <a:t>http://digitallibrary.oswego.edu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1236200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OswegoDL</a:t>
            </a:r>
          </a:p>
          <a:p>
            <a: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2176975" y="2776875"/>
            <a:ext cx="1802675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OswegoDL Special Collections </a:t>
            </a:r>
          </a:p>
        </p:txBody>
      </p:sp>
      <p:sp>
        <p:nvSpPr>
          <p:cNvPr id="78" name="Shape 78"/>
          <p:cNvSpPr/>
          <p:nvPr/>
        </p:nvSpPr>
        <p:spPr>
          <a:xfrm>
            <a:off x="5658525" y="2779737"/>
            <a:ext cx="1802675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Oswego Institutional Repository</a:t>
            </a:r>
          </a:p>
        </p:txBody>
      </p:sp>
      <p:sp>
        <p:nvSpPr>
          <p:cNvPr id="79" name="Shape 79"/>
          <p:cNvSpPr/>
          <p:nvPr/>
        </p:nvSpPr>
        <p:spPr>
          <a:xfrm>
            <a:off x="1041375" y="3529800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/>
              <a:t>Library Server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200"/>
              <a:t>(m: drive)</a:t>
            </a:r>
          </a:p>
        </p:txBody>
      </p:sp>
      <p:sp>
        <p:nvSpPr>
          <p:cNvPr id="80" name="Shape 80"/>
          <p:cNvSpPr/>
          <p:nvPr/>
        </p:nvSpPr>
        <p:spPr>
          <a:xfrm>
            <a:off x="1083125" y="1986500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/>
              <a:t>Past Perfect</a:t>
            </a:r>
          </a:p>
        </p:txBody>
      </p:sp>
      <p:sp>
        <p:nvSpPr>
          <p:cNvPr id="81" name="Shape 81"/>
          <p:cNvSpPr/>
          <p:nvPr/>
        </p:nvSpPr>
        <p:spPr>
          <a:xfrm>
            <a:off x="3106350" y="2003725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/>
              <a:t>DSpace</a:t>
            </a:r>
          </a:p>
        </p:txBody>
      </p:sp>
      <p:sp>
        <p:nvSpPr>
          <p:cNvPr id="82" name="Shape 82"/>
          <p:cNvSpPr/>
          <p:nvPr/>
        </p:nvSpPr>
        <p:spPr>
          <a:xfrm>
            <a:off x="3171550" y="3549125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Ensemble</a:t>
            </a:r>
          </a:p>
        </p:txBody>
      </p:sp>
      <p:cxnSp>
        <p:nvCxnSpPr>
          <p:cNvPr id="83" name="Shape 83"/>
          <p:cNvCxnSpPr/>
          <p:nvPr/>
        </p:nvCxnSpPr>
        <p:spPr>
          <a:xfrm>
            <a:off x="7102612" y="3779175"/>
            <a:ext cx="242400" cy="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4" name="Shape 84"/>
          <p:cNvCxnSpPr>
            <a:stCxn id="82" idx="2"/>
            <a:endCxn id="82" idx="2"/>
          </p:cNvCxnSpPr>
          <p:nvPr/>
        </p:nvCxnSpPr>
        <p:spPr>
          <a:xfrm>
            <a:off x="3874525" y="4036325"/>
            <a:ext cx="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85" name="Shape 85"/>
          <p:cNvSpPr/>
          <p:nvPr/>
        </p:nvSpPr>
        <p:spPr>
          <a:xfrm>
            <a:off x="4975587" y="1986487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/>
              <a:t>Departmental Resources</a:t>
            </a:r>
          </a:p>
        </p:txBody>
      </p:sp>
      <p:sp>
        <p:nvSpPr>
          <p:cNvPr id="86" name="Shape 86"/>
          <p:cNvSpPr/>
          <p:nvPr/>
        </p:nvSpPr>
        <p:spPr>
          <a:xfrm>
            <a:off x="6961925" y="3549125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Faculty Scholarly and Creative Works</a:t>
            </a:r>
          </a:p>
        </p:txBody>
      </p:sp>
      <p:sp>
        <p:nvSpPr>
          <p:cNvPr id="87" name="Shape 87"/>
          <p:cNvSpPr/>
          <p:nvPr/>
        </p:nvSpPr>
        <p:spPr>
          <a:xfrm>
            <a:off x="7031537" y="2010375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Student Scholarly and Creative Works</a:t>
            </a:r>
          </a:p>
        </p:txBody>
      </p:sp>
      <p:cxnSp>
        <p:nvCxnSpPr>
          <p:cNvPr id="88" name="Shape 88"/>
          <p:cNvCxnSpPr/>
          <p:nvPr/>
        </p:nvCxnSpPr>
        <p:spPr>
          <a:xfrm flipH="1">
            <a:off x="3361600" y="2505625"/>
            <a:ext cx="160200" cy="257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9" name="Shape 89"/>
          <p:cNvCxnSpPr/>
          <p:nvPr/>
        </p:nvCxnSpPr>
        <p:spPr>
          <a:xfrm flipH="1">
            <a:off x="2287125" y="3264075"/>
            <a:ext cx="160200" cy="257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0" name="Shape 90"/>
          <p:cNvCxnSpPr/>
          <p:nvPr/>
        </p:nvCxnSpPr>
        <p:spPr>
          <a:xfrm>
            <a:off x="2211850" y="2496587"/>
            <a:ext cx="147600" cy="273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1" name="Shape 91"/>
          <p:cNvCxnSpPr/>
          <p:nvPr/>
        </p:nvCxnSpPr>
        <p:spPr>
          <a:xfrm>
            <a:off x="3403475" y="3278200"/>
            <a:ext cx="118200" cy="257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2" name="Shape 92"/>
          <p:cNvCxnSpPr/>
          <p:nvPr/>
        </p:nvCxnSpPr>
        <p:spPr>
          <a:xfrm flipH="1">
            <a:off x="7143725" y="2509962"/>
            <a:ext cx="160200" cy="257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3" name="Shape 93"/>
          <p:cNvCxnSpPr/>
          <p:nvPr/>
        </p:nvCxnSpPr>
        <p:spPr>
          <a:xfrm flipH="1">
            <a:off x="6067025" y="3276575"/>
            <a:ext cx="160200" cy="257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4" name="Shape 94"/>
          <p:cNvCxnSpPr/>
          <p:nvPr/>
        </p:nvCxnSpPr>
        <p:spPr>
          <a:xfrm>
            <a:off x="6067025" y="2498025"/>
            <a:ext cx="113400" cy="272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95" name="Shape 95"/>
          <p:cNvCxnSpPr/>
          <p:nvPr/>
        </p:nvCxnSpPr>
        <p:spPr>
          <a:xfrm>
            <a:off x="7148975" y="3279312"/>
            <a:ext cx="149700" cy="263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96" name="Shape 96"/>
          <p:cNvSpPr/>
          <p:nvPr/>
        </p:nvSpPr>
        <p:spPr>
          <a:xfrm>
            <a:off x="5016637" y="3538862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/>
              <a:t>Other College Unit Resources (e.g. FA)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11700" y="326350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Oswego Digital Library</a:t>
            </a:r>
          </a:p>
        </p:txBody>
      </p:sp>
      <p:sp>
        <p:nvSpPr>
          <p:cNvPr id="102" name="Shape 102"/>
          <p:cNvSpPr/>
          <p:nvPr/>
        </p:nvSpPr>
        <p:spPr>
          <a:xfrm>
            <a:off x="3612275" y="1301550"/>
            <a:ext cx="188620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1000"/>
          </a:p>
          <a:p>
            <a:pPr lvl="0" rtl="0" algn="l">
              <a:spcBef>
                <a:spcPts val="0"/>
              </a:spcBef>
              <a:buNone/>
            </a:pPr>
            <a:r>
              <a:rPr lang="en" sz="1000"/>
              <a:t>http://digitallibrary.oswego.edu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1243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/>
              <a:t>OswegoDL</a:t>
            </a:r>
          </a:p>
          <a:p>
            <a: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2622425" y="2023950"/>
            <a:ext cx="1802675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OswegoDL Special Collections </a:t>
            </a:r>
          </a:p>
        </p:txBody>
      </p:sp>
      <p:sp>
        <p:nvSpPr>
          <p:cNvPr id="105" name="Shape 105"/>
          <p:cNvSpPr/>
          <p:nvPr/>
        </p:nvSpPr>
        <p:spPr>
          <a:xfrm>
            <a:off x="5129575" y="2023950"/>
            <a:ext cx="1802675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Oswego Institutional Repository</a:t>
            </a:r>
          </a:p>
        </p:txBody>
      </p:sp>
      <p:sp>
        <p:nvSpPr>
          <p:cNvPr id="106" name="Shape 106"/>
          <p:cNvSpPr/>
          <p:nvPr/>
        </p:nvSpPr>
        <p:spPr>
          <a:xfrm>
            <a:off x="6542100" y="3946925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/>
              <a:t>Penfield Library</a:t>
            </a:r>
          </a:p>
        </p:txBody>
      </p:sp>
      <p:sp>
        <p:nvSpPr>
          <p:cNvPr id="107" name="Shape 107"/>
          <p:cNvSpPr/>
          <p:nvPr/>
        </p:nvSpPr>
        <p:spPr>
          <a:xfrm>
            <a:off x="4959425" y="4516187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/>
              <a:t>Campus Update</a:t>
            </a:r>
          </a:p>
        </p:txBody>
      </p:sp>
      <p:sp>
        <p:nvSpPr>
          <p:cNvPr id="108" name="Shape 108"/>
          <p:cNvSpPr/>
          <p:nvPr/>
        </p:nvSpPr>
        <p:spPr>
          <a:xfrm>
            <a:off x="6542100" y="4516187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/>
              <a:t>Some </a:t>
            </a:r>
            <a:r>
              <a:rPr lang="en" sz="1200"/>
              <a:t>New Collection 2018...</a:t>
            </a:r>
          </a:p>
        </p:txBody>
      </p:sp>
      <p:sp>
        <p:nvSpPr>
          <p:cNvPr id="109" name="Shape 109"/>
          <p:cNvSpPr/>
          <p:nvPr/>
        </p:nvSpPr>
        <p:spPr>
          <a:xfrm>
            <a:off x="1535550" y="3863425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/>
              <a:t>Rare Books and Manuscripts</a:t>
            </a:r>
          </a:p>
        </p:txBody>
      </p:sp>
      <p:sp>
        <p:nvSpPr>
          <p:cNvPr id="110" name="Shape 110"/>
          <p:cNvSpPr/>
          <p:nvPr/>
        </p:nvSpPr>
        <p:spPr>
          <a:xfrm>
            <a:off x="3171550" y="3863425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/>
              <a:t>Local History</a:t>
            </a:r>
          </a:p>
        </p:txBody>
      </p:sp>
      <p:sp>
        <p:nvSpPr>
          <p:cNvPr id="111" name="Shape 111"/>
          <p:cNvSpPr/>
          <p:nvPr/>
        </p:nvSpPr>
        <p:spPr>
          <a:xfrm>
            <a:off x="3171550" y="4432687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/>
              <a:t>Safe Haven</a:t>
            </a:r>
          </a:p>
        </p:txBody>
      </p:sp>
      <p:sp>
        <p:nvSpPr>
          <p:cNvPr id="112" name="Shape 112"/>
          <p:cNvSpPr/>
          <p:nvPr/>
        </p:nvSpPr>
        <p:spPr>
          <a:xfrm>
            <a:off x="1535550" y="2705900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/>
              <a:t>College Buildings and Grounds</a:t>
            </a:r>
          </a:p>
        </p:txBody>
      </p:sp>
      <p:sp>
        <p:nvSpPr>
          <p:cNvPr id="113" name="Shape 113"/>
          <p:cNvSpPr/>
          <p:nvPr/>
        </p:nvSpPr>
        <p:spPr>
          <a:xfrm>
            <a:off x="1535550" y="3302550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/>
              <a:t>College Publications</a:t>
            </a:r>
          </a:p>
        </p:txBody>
      </p:sp>
      <p:sp>
        <p:nvSpPr>
          <p:cNvPr id="114" name="Shape 114"/>
          <p:cNvSpPr/>
          <p:nvPr/>
        </p:nvSpPr>
        <p:spPr>
          <a:xfrm>
            <a:off x="3171550" y="3304400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/>
              <a:t>Commencements</a:t>
            </a:r>
          </a:p>
        </p:txBody>
      </p:sp>
      <p:sp>
        <p:nvSpPr>
          <p:cNvPr id="115" name="Shape 115"/>
          <p:cNvSpPr/>
          <p:nvPr/>
        </p:nvSpPr>
        <p:spPr>
          <a:xfrm>
            <a:off x="3171550" y="2705887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College People and Events</a:t>
            </a:r>
          </a:p>
        </p:txBody>
      </p:sp>
      <p:cxnSp>
        <p:nvCxnSpPr>
          <p:cNvPr id="116" name="Shape 116"/>
          <p:cNvCxnSpPr/>
          <p:nvPr/>
        </p:nvCxnSpPr>
        <p:spPr>
          <a:xfrm>
            <a:off x="4773287" y="1796625"/>
            <a:ext cx="4800" cy="468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7" name="Shape 117"/>
          <p:cNvCxnSpPr/>
          <p:nvPr/>
        </p:nvCxnSpPr>
        <p:spPr>
          <a:xfrm>
            <a:off x="3048300" y="2460325"/>
            <a:ext cx="0" cy="1643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8" name="Shape 118"/>
          <p:cNvCxnSpPr/>
          <p:nvPr/>
        </p:nvCxnSpPr>
        <p:spPr>
          <a:xfrm>
            <a:off x="6340612" y="3017175"/>
            <a:ext cx="242400" cy="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9" name="Shape 119"/>
          <p:cNvCxnSpPr/>
          <p:nvPr/>
        </p:nvCxnSpPr>
        <p:spPr>
          <a:xfrm>
            <a:off x="6340612" y="3529800"/>
            <a:ext cx="242400" cy="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0" name="Shape 120"/>
          <p:cNvCxnSpPr/>
          <p:nvPr/>
        </p:nvCxnSpPr>
        <p:spPr>
          <a:xfrm>
            <a:off x="6340612" y="4149425"/>
            <a:ext cx="242400" cy="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1" name="Shape 121"/>
          <p:cNvCxnSpPr/>
          <p:nvPr/>
        </p:nvCxnSpPr>
        <p:spPr>
          <a:xfrm>
            <a:off x="2941500" y="2946200"/>
            <a:ext cx="242400" cy="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2" name="Shape 122"/>
          <p:cNvCxnSpPr/>
          <p:nvPr/>
        </p:nvCxnSpPr>
        <p:spPr>
          <a:xfrm>
            <a:off x="2929150" y="3602125"/>
            <a:ext cx="116100" cy="2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3" name="Shape 123"/>
          <p:cNvCxnSpPr/>
          <p:nvPr/>
        </p:nvCxnSpPr>
        <p:spPr>
          <a:xfrm>
            <a:off x="7102612" y="3779175"/>
            <a:ext cx="242400" cy="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4" name="Shape 124"/>
          <p:cNvCxnSpPr/>
          <p:nvPr/>
        </p:nvCxnSpPr>
        <p:spPr>
          <a:xfrm>
            <a:off x="2929150" y="4103725"/>
            <a:ext cx="242400" cy="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5" name="Shape 125"/>
          <p:cNvCxnSpPr>
            <a:stCxn id="115" idx="2"/>
            <a:endCxn id="115" idx="2"/>
          </p:cNvCxnSpPr>
          <p:nvPr/>
        </p:nvCxnSpPr>
        <p:spPr>
          <a:xfrm>
            <a:off x="3874525" y="3193087"/>
            <a:ext cx="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6" name="Shape 126"/>
          <p:cNvCxnSpPr/>
          <p:nvPr/>
        </p:nvCxnSpPr>
        <p:spPr>
          <a:xfrm>
            <a:off x="3878425" y="3193100"/>
            <a:ext cx="0" cy="111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7" name="Shape 127"/>
          <p:cNvCxnSpPr/>
          <p:nvPr/>
        </p:nvCxnSpPr>
        <p:spPr>
          <a:xfrm>
            <a:off x="3874525" y="4321400"/>
            <a:ext cx="0" cy="111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8" name="Shape 128"/>
          <p:cNvCxnSpPr/>
          <p:nvPr/>
        </p:nvCxnSpPr>
        <p:spPr>
          <a:xfrm flipH="1">
            <a:off x="6466025" y="2519550"/>
            <a:ext cx="13800" cy="2310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29" name="Shape 129"/>
          <p:cNvSpPr/>
          <p:nvPr/>
        </p:nvSpPr>
        <p:spPr>
          <a:xfrm>
            <a:off x="4975587" y="3955962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/>
              <a:t>IPAC</a:t>
            </a:r>
          </a:p>
        </p:txBody>
      </p:sp>
      <p:sp>
        <p:nvSpPr>
          <p:cNvPr id="130" name="Shape 130"/>
          <p:cNvSpPr/>
          <p:nvPr/>
        </p:nvSpPr>
        <p:spPr>
          <a:xfrm>
            <a:off x="4975587" y="2790037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/>
              <a:t>Overall OswegoIR</a:t>
            </a:r>
          </a:p>
        </p:txBody>
      </p:sp>
      <p:sp>
        <p:nvSpPr>
          <p:cNvPr id="131" name="Shape 131"/>
          <p:cNvSpPr/>
          <p:nvPr/>
        </p:nvSpPr>
        <p:spPr>
          <a:xfrm>
            <a:off x="4975587" y="3386687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/>
              <a:t>Creativity Lab/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200"/>
              <a:t>DigitalOZ</a:t>
            </a:r>
          </a:p>
        </p:txBody>
      </p:sp>
      <p:sp>
        <p:nvSpPr>
          <p:cNvPr id="132" name="Shape 132"/>
          <p:cNvSpPr/>
          <p:nvPr/>
        </p:nvSpPr>
        <p:spPr>
          <a:xfrm>
            <a:off x="6558262" y="3386687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/>
              <a:t>Creative Writing</a:t>
            </a:r>
          </a:p>
        </p:txBody>
      </p:sp>
      <p:sp>
        <p:nvSpPr>
          <p:cNvPr id="133" name="Shape 133"/>
          <p:cNvSpPr/>
          <p:nvPr/>
        </p:nvSpPr>
        <p:spPr>
          <a:xfrm>
            <a:off x="6558262" y="2790025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Great Lake Review</a:t>
            </a:r>
          </a:p>
        </p:txBody>
      </p:sp>
      <p:cxnSp>
        <p:nvCxnSpPr>
          <p:cNvPr id="134" name="Shape 134"/>
          <p:cNvCxnSpPr/>
          <p:nvPr/>
        </p:nvCxnSpPr>
        <p:spPr>
          <a:xfrm>
            <a:off x="6340612" y="4838550"/>
            <a:ext cx="242400" cy="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35" name="Shape 135"/>
          <p:cNvCxnSpPr>
            <a:stCxn id="104" idx="3"/>
            <a:endCxn id="105" idx="1"/>
          </p:cNvCxnSpPr>
          <p:nvPr/>
        </p:nvCxnSpPr>
        <p:spPr>
          <a:xfrm>
            <a:off x="4425100" y="2267550"/>
            <a:ext cx="7044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311700" y="326350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Development and First Year Contributors</a:t>
            </a:r>
          </a:p>
        </p:txBody>
      </p:sp>
      <p:sp>
        <p:nvSpPr>
          <p:cNvPr id="141" name="Shape 141"/>
          <p:cNvSpPr/>
          <p:nvPr/>
        </p:nvSpPr>
        <p:spPr>
          <a:xfrm>
            <a:off x="302562" y="1461650"/>
            <a:ext cx="188620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200"/>
              <a:t>OswegoDL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n" sz="1000"/>
              <a:t>http://digitallibrary.oswego.edu</a:t>
            </a:r>
          </a:p>
        </p:txBody>
      </p:sp>
      <p:sp>
        <p:nvSpPr>
          <p:cNvPr id="142" name="Shape 142"/>
          <p:cNvSpPr/>
          <p:nvPr/>
        </p:nvSpPr>
        <p:spPr>
          <a:xfrm>
            <a:off x="3748875" y="1461650"/>
            <a:ext cx="1802675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OswegoDL Special Collections </a:t>
            </a:r>
          </a:p>
        </p:txBody>
      </p:sp>
      <p:sp>
        <p:nvSpPr>
          <p:cNvPr id="143" name="Shape 143"/>
          <p:cNvSpPr/>
          <p:nvPr/>
        </p:nvSpPr>
        <p:spPr>
          <a:xfrm>
            <a:off x="5916050" y="1461637"/>
            <a:ext cx="1802675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Oswego Institutional Repository</a:t>
            </a:r>
          </a:p>
        </p:txBody>
      </p:sp>
      <p:sp>
        <p:nvSpPr>
          <p:cNvPr id="144" name="Shape 144"/>
          <p:cNvSpPr/>
          <p:nvPr/>
        </p:nvSpPr>
        <p:spPr>
          <a:xfrm>
            <a:off x="7336650" y="3348225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100"/>
              <a:t>Danielle Minnick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100"/>
              <a:t>Molly Bacon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100"/>
              <a:t>Laura Donnelly</a:t>
            </a:r>
          </a:p>
        </p:txBody>
      </p:sp>
      <p:sp>
        <p:nvSpPr>
          <p:cNvPr id="145" name="Shape 145"/>
          <p:cNvSpPr/>
          <p:nvPr/>
        </p:nvSpPr>
        <p:spPr>
          <a:xfrm>
            <a:off x="402187" y="3320712"/>
            <a:ext cx="1686975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100"/>
              <a:t>Emily Mitchell,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100"/>
              <a:t>Homepage Usability Lead/IA Design</a:t>
            </a:r>
          </a:p>
        </p:txBody>
      </p:sp>
      <p:sp>
        <p:nvSpPr>
          <p:cNvPr id="146" name="Shape 146"/>
          <p:cNvSpPr/>
          <p:nvPr/>
        </p:nvSpPr>
        <p:spPr>
          <a:xfrm>
            <a:off x="402187" y="2163187"/>
            <a:ext cx="1686975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Marilyn N. Ochoa,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Project Design Lead/Developer/Trainer</a:t>
            </a:r>
          </a:p>
        </p:txBody>
      </p:sp>
      <p:sp>
        <p:nvSpPr>
          <p:cNvPr id="147" name="Shape 147"/>
          <p:cNvSpPr/>
          <p:nvPr/>
        </p:nvSpPr>
        <p:spPr>
          <a:xfrm>
            <a:off x="402187" y="2741937"/>
            <a:ext cx="1686975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Mark Sullivan, SobekCM Programmer/Developer</a:t>
            </a:r>
          </a:p>
        </p:txBody>
      </p:sp>
      <p:cxnSp>
        <p:nvCxnSpPr>
          <p:cNvPr id="148" name="Shape 148"/>
          <p:cNvCxnSpPr/>
          <p:nvPr/>
        </p:nvCxnSpPr>
        <p:spPr>
          <a:xfrm>
            <a:off x="7127087" y="2492300"/>
            <a:ext cx="242400" cy="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49" name="Shape 149"/>
          <p:cNvCxnSpPr/>
          <p:nvPr/>
        </p:nvCxnSpPr>
        <p:spPr>
          <a:xfrm>
            <a:off x="7127087" y="3004925"/>
            <a:ext cx="242400" cy="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0" name="Shape 150"/>
          <p:cNvCxnSpPr/>
          <p:nvPr/>
        </p:nvCxnSpPr>
        <p:spPr>
          <a:xfrm>
            <a:off x="7127087" y="3624550"/>
            <a:ext cx="242400" cy="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1" name="Shape 151"/>
          <p:cNvCxnSpPr/>
          <p:nvPr/>
        </p:nvCxnSpPr>
        <p:spPr>
          <a:xfrm>
            <a:off x="7889087" y="3254300"/>
            <a:ext cx="242400" cy="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52" name="Shape 152"/>
          <p:cNvCxnSpPr/>
          <p:nvPr/>
        </p:nvCxnSpPr>
        <p:spPr>
          <a:xfrm>
            <a:off x="4688850" y="2650387"/>
            <a:ext cx="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53" name="Shape 153"/>
          <p:cNvSpPr/>
          <p:nvPr/>
        </p:nvSpPr>
        <p:spPr>
          <a:xfrm>
            <a:off x="5753975" y="3346962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Great Lake Review</a:t>
            </a:r>
          </a:p>
        </p:txBody>
      </p:sp>
      <p:sp>
        <p:nvSpPr>
          <p:cNvPr id="154" name="Shape 154"/>
          <p:cNvSpPr/>
          <p:nvPr/>
        </p:nvSpPr>
        <p:spPr>
          <a:xfrm>
            <a:off x="5753975" y="2181037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Creativity Lab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DigitalOZ, Creative Writing, IPAC</a:t>
            </a:r>
          </a:p>
        </p:txBody>
      </p:sp>
      <p:sp>
        <p:nvSpPr>
          <p:cNvPr id="155" name="Shape 155"/>
          <p:cNvSpPr/>
          <p:nvPr/>
        </p:nvSpPr>
        <p:spPr>
          <a:xfrm>
            <a:off x="5753975" y="2777687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100"/>
              <a:t>Quest</a:t>
            </a:r>
          </a:p>
        </p:txBody>
      </p:sp>
      <p:sp>
        <p:nvSpPr>
          <p:cNvPr id="156" name="Shape 156"/>
          <p:cNvSpPr/>
          <p:nvPr/>
        </p:nvSpPr>
        <p:spPr>
          <a:xfrm>
            <a:off x="7336650" y="2777687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100"/>
              <a:t>Roger Taylor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100"/>
              <a:t>Denise Dirienzo</a:t>
            </a:r>
          </a:p>
        </p:txBody>
      </p:sp>
      <p:sp>
        <p:nvSpPr>
          <p:cNvPr id="157" name="Shape 157"/>
          <p:cNvSpPr/>
          <p:nvPr/>
        </p:nvSpPr>
        <p:spPr>
          <a:xfrm>
            <a:off x="7336650" y="2181025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100"/>
              <a:t>Leigh Wilson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100"/>
              <a:t>Stephanie Pritchard</a:t>
            </a:r>
          </a:p>
        </p:txBody>
      </p:sp>
      <p:sp>
        <p:nvSpPr>
          <p:cNvPr id="158" name="Shape 158"/>
          <p:cNvSpPr/>
          <p:nvPr/>
        </p:nvSpPr>
        <p:spPr>
          <a:xfrm>
            <a:off x="4199150" y="2164450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Nancy Johnson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Elizabeth Young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Natalie Sturr</a:t>
            </a:r>
          </a:p>
        </p:txBody>
      </p:sp>
      <p:cxnSp>
        <p:nvCxnSpPr>
          <p:cNvPr id="159" name="Shape 159"/>
          <p:cNvCxnSpPr/>
          <p:nvPr/>
        </p:nvCxnSpPr>
        <p:spPr>
          <a:xfrm>
            <a:off x="3989587" y="2440775"/>
            <a:ext cx="242400" cy="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60" name="Shape 160"/>
          <p:cNvSpPr/>
          <p:nvPr/>
        </p:nvSpPr>
        <p:spPr>
          <a:xfrm>
            <a:off x="2616475" y="2163187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Past Perfect</a:t>
            </a:r>
          </a:p>
        </p:txBody>
      </p:sp>
      <p:cxnSp>
        <p:nvCxnSpPr>
          <p:cNvPr id="161" name="Shape 161"/>
          <p:cNvCxnSpPr/>
          <p:nvPr/>
        </p:nvCxnSpPr>
        <p:spPr>
          <a:xfrm>
            <a:off x="3989587" y="3579800"/>
            <a:ext cx="242400" cy="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62" name="Shape 162"/>
          <p:cNvSpPr/>
          <p:nvPr/>
        </p:nvSpPr>
        <p:spPr>
          <a:xfrm>
            <a:off x="2616475" y="3352574"/>
            <a:ext cx="1405950" cy="463775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100"/>
              <a:t>DSpace</a:t>
            </a:r>
          </a:p>
        </p:txBody>
      </p:sp>
      <p:sp>
        <p:nvSpPr>
          <p:cNvPr id="163" name="Shape 163"/>
          <p:cNvSpPr/>
          <p:nvPr/>
        </p:nvSpPr>
        <p:spPr>
          <a:xfrm>
            <a:off x="4199150" y="3352574"/>
            <a:ext cx="1405950" cy="463775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100"/>
              <a:t>Emily Mitchell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Molly Bacon </a:t>
            </a:r>
          </a:p>
        </p:txBody>
      </p:sp>
      <p:cxnSp>
        <p:nvCxnSpPr>
          <p:cNvPr id="164" name="Shape 164"/>
          <p:cNvCxnSpPr/>
          <p:nvPr/>
        </p:nvCxnSpPr>
        <p:spPr>
          <a:xfrm>
            <a:off x="3989587" y="3021525"/>
            <a:ext cx="242400" cy="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65" name="Shape 165"/>
          <p:cNvSpPr/>
          <p:nvPr/>
        </p:nvSpPr>
        <p:spPr>
          <a:xfrm>
            <a:off x="2616475" y="2794287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100"/>
              <a:t>Ensemble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100"/>
              <a:t>Library Server</a:t>
            </a:r>
          </a:p>
        </p:txBody>
      </p:sp>
      <p:sp>
        <p:nvSpPr>
          <p:cNvPr id="166" name="Shape 166"/>
          <p:cNvSpPr/>
          <p:nvPr/>
        </p:nvSpPr>
        <p:spPr>
          <a:xfrm>
            <a:off x="4199150" y="2794287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100"/>
              <a:t>Marilyn N. Ochoa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100"/>
              <a:t>Mark Sullivan only</a:t>
            </a:r>
          </a:p>
        </p:txBody>
      </p:sp>
      <p:sp>
        <p:nvSpPr>
          <p:cNvPr id="167" name="Shape 167"/>
          <p:cNvSpPr/>
          <p:nvPr/>
        </p:nvSpPr>
        <p:spPr>
          <a:xfrm>
            <a:off x="3267312" y="3922425"/>
            <a:ext cx="1686975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100"/>
              <a:t>Emily Mitchell,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100"/>
              <a:t>Page/Banner Design/ DSpace Liaison</a:t>
            </a:r>
          </a:p>
        </p:txBody>
      </p:sp>
      <p:sp>
        <p:nvSpPr>
          <p:cNvPr id="168" name="Shape 168"/>
          <p:cNvSpPr/>
          <p:nvPr/>
        </p:nvSpPr>
        <p:spPr>
          <a:xfrm>
            <a:off x="7336650" y="3349475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100"/>
              <a:t>Danielle Minnick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100"/>
              <a:t>Molly Bacon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100"/>
              <a:t>Laura Donnelly</a:t>
            </a:r>
          </a:p>
        </p:txBody>
      </p:sp>
      <p:cxnSp>
        <p:nvCxnSpPr>
          <p:cNvPr id="169" name="Shape 169"/>
          <p:cNvCxnSpPr/>
          <p:nvPr/>
        </p:nvCxnSpPr>
        <p:spPr>
          <a:xfrm>
            <a:off x="7127087" y="2493550"/>
            <a:ext cx="242400" cy="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70" name="Shape 170"/>
          <p:cNvSpPr/>
          <p:nvPr/>
        </p:nvSpPr>
        <p:spPr>
          <a:xfrm>
            <a:off x="5753975" y="3348212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Great Lake Review</a:t>
            </a:r>
          </a:p>
        </p:txBody>
      </p:sp>
      <p:sp>
        <p:nvSpPr>
          <p:cNvPr id="171" name="Shape 171"/>
          <p:cNvSpPr/>
          <p:nvPr/>
        </p:nvSpPr>
        <p:spPr>
          <a:xfrm>
            <a:off x="5753975" y="2182287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Creativity Lab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DigitalOZ, Creative Writing, IPAC</a:t>
            </a:r>
          </a:p>
        </p:txBody>
      </p:sp>
      <p:sp>
        <p:nvSpPr>
          <p:cNvPr id="172" name="Shape 172"/>
          <p:cNvSpPr/>
          <p:nvPr/>
        </p:nvSpPr>
        <p:spPr>
          <a:xfrm>
            <a:off x="5753975" y="2778937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100"/>
              <a:t>Quest</a:t>
            </a:r>
          </a:p>
        </p:txBody>
      </p:sp>
      <p:sp>
        <p:nvSpPr>
          <p:cNvPr id="173" name="Shape 173"/>
          <p:cNvSpPr/>
          <p:nvPr/>
        </p:nvSpPr>
        <p:spPr>
          <a:xfrm>
            <a:off x="7336650" y="2778937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100"/>
              <a:t>Roger Taylor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100"/>
              <a:t>Denise Dirienzo</a:t>
            </a:r>
          </a:p>
        </p:txBody>
      </p:sp>
      <p:sp>
        <p:nvSpPr>
          <p:cNvPr id="174" name="Shape 174"/>
          <p:cNvSpPr/>
          <p:nvPr/>
        </p:nvSpPr>
        <p:spPr>
          <a:xfrm>
            <a:off x="7336650" y="2182275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100"/>
              <a:t>Leigh Wilson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100"/>
              <a:t>Stephanie Pritchard</a:t>
            </a:r>
          </a:p>
        </p:txBody>
      </p:sp>
      <p:sp>
        <p:nvSpPr>
          <p:cNvPr id="175" name="Shape 175"/>
          <p:cNvSpPr/>
          <p:nvPr/>
        </p:nvSpPr>
        <p:spPr>
          <a:xfrm>
            <a:off x="4199150" y="2165700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Nancy Johnson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Elizabeth Young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Natalie Sturr</a:t>
            </a:r>
          </a:p>
        </p:txBody>
      </p:sp>
      <p:cxnSp>
        <p:nvCxnSpPr>
          <p:cNvPr id="176" name="Shape 176"/>
          <p:cNvCxnSpPr/>
          <p:nvPr/>
        </p:nvCxnSpPr>
        <p:spPr>
          <a:xfrm>
            <a:off x="3989587" y="2442025"/>
            <a:ext cx="242400" cy="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77" name="Shape 177"/>
          <p:cNvSpPr/>
          <p:nvPr/>
        </p:nvSpPr>
        <p:spPr>
          <a:xfrm>
            <a:off x="2616475" y="2164437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Past Perfect</a:t>
            </a:r>
          </a:p>
        </p:txBody>
      </p:sp>
      <p:cxnSp>
        <p:nvCxnSpPr>
          <p:cNvPr id="178" name="Shape 178"/>
          <p:cNvCxnSpPr/>
          <p:nvPr/>
        </p:nvCxnSpPr>
        <p:spPr>
          <a:xfrm>
            <a:off x="3989587" y="3581050"/>
            <a:ext cx="242400" cy="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79" name="Shape 179"/>
          <p:cNvSpPr/>
          <p:nvPr/>
        </p:nvSpPr>
        <p:spPr>
          <a:xfrm>
            <a:off x="2616475" y="3353824"/>
            <a:ext cx="1405950" cy="463775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100"/>
              <a:t>DSpace</a:t>
            </a:r>
          </a:p>
        </p:txBody>
      </p:sp>
      <p:sp>
        <p:nvSpPr>
          <p:cNvPr id="180" name="Shape 180"/>
          <p:cNvSpPr/>
          <p:nvPr/>
        </p:nvSpPr>
        <p:spPr>
          <a:xfrm>
            <a:off x="4199150" y="3353824"/>
            <a:ext cx="1405950" cy="463775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100"/>
              <a:t>Emily Mitchell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Molly Bacon </a:t>
            </a:r>
          </a:p>
        </p:txBody>
      </p:sp>
      <p:cxnSp>
        <p:nvCxnSpPr>
          <p:cNvPr id="181" name="Shape 181"/>
          <p:cNvCxnSpPr/>
          <p:nvPr/>
        </p:nvCxnSpPr>
        <p:spPr>
          <a:xfrm>
            <a:off x="3989587" y="3022775"/>
            <a:ext cx="242400" cy="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82" name="Shape 182"/>
          <p:cNvSpPr/>
          <p:nvPr/>
        </p:nvSpPr>
        <p:spPr>
          <a:xfrm>
            <a:off x="2616475" y="2795537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100"/>
              <a:t>Ensemble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100"/>
              <a:t>Library Server</a:t>
            </a:r>
          </a:p>
        </p:txBody>
      </p:sp>
      <p:sp>
        <p:nvSpPr>
          <p:cNvPr id="183" name="Shape 183"/>
          <p:cNvSpPr/>
          <p:nvPr/>
        </p:nvSpPr>
        <p:spPr>
          <a:xfrm>
            <a:off x="4199150" y="2795537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100"/>
              <a:t>Marilyn N. Ochoa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100"/>
              <a:t>Mark Sullivan only</a:t>
            </a:r>
          </a:p>
        </p:txBody>
      </p:sp>
      <p:sp>
        <p:nvSpPr>
          <p:cNvPr id="184" name="Shape 184"/>
          <p:cNvSpPr/>
          <p:nvPr/>
        </p:nvSpPr>
        <p:spPr>
          <a:xfrm>
            <a:off x="3267312" y="3923675"/>
            <a:ext cx="1686975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100"/>
              <a:t>Emily Mitchell,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100"/>
              <a:t>Page/Banner Design/ DSpace Liaison</a:t>
            </a:r>
          </a:p>
        </p:txBody>
      </p:sp>
      <p:sp>
        <p:nvSpPr>
          <p:cNvPr id="185" name="Shape 185"/>
          <p:cNvSpPr/>
          <p:nvPr/>
        </p:nvSpPr>
        <p:spPr>
          <a:xfrm>
            <a:off x="5888200" y="1461637"/>
            <a:ext cx="1802675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Oswego Institutional Repository</a:t>
            </a:r>
          </a:p>
        </p:txBody>
      </p:sp>
      <p:cxnSp>
        <p:nvCxnSpPr>
          <p:cNvPr id="186" name="Shape 186"/>
          <p:cNvCxnSpPr/>
          <p:nvPr/>
        </p:nvCxnSpPr>
        <p:spPr>
          <a:xfrm>
            <a:off x="7099237" y="3004925"/>
            <a:ext cx="242400" cy="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87" name="Shape 187"/>
          <p:cNvCxnSpPr/>
          <p:nvPr/>
        </p:nvCxnSpPr>
        <p:spPr>
          <a:xfrm>
            <a:off x="7099237" y="3624550"/>
            <a:ext cx="242400" cy="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88" name="Shape 188"/>
          <p:cNvSpPr/>
          <p:nvPr/>
        </p:nvSpPr>
        <p:spPr>
          <a:xfrm>
            <a:off x="7308800" y="3349475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100"/>
              <a:t>Danielle Minnick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100"/>
              <a:t>Molly Bacon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100"/>
              <a:t>Laura Donnelly</a:t>
            </a:r>
          </a:p>
        </p:txBody>
      </p:sp>
      <p:cxnSp>
        <p:nvCxnSpPr>
          <p:cNvPr id="189" name="Shape 189"/>
          <p:cNvCxnSpPr/>
          <p:nvPr/>
        </p:nvCxnSpPr>
        <p:spPr>
          <a:xfrm>
            <a:off x="7099237" y="2493550"/>
            <a:ext cx="242400" cy="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90" name="Shape 190"/>
          <p:cNvSpPr/>
          <p:nvPr/>
        </p:nvSpPr>
        <p:spPr>
          <a:xfrm>
            <a:off x="5726125" y="3348212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Great Lake Review</a:t>
            </a:r>
          </a:p>
        </p:txBody>
      </p:sp>
      <p:sp>
        <p:nvSpPr>
          <p:cNvPr id="191" name="Shape 191"/>
          <p:cNvSpPr/>
          <p:nvPr/>
        </p:nvSpPr>
        <p:spPr>
          <a:xfrm>
            <a:off x="5726125" y="2182287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Creativity Lab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DigitalOZ, Creative Writing, IPAC</a:t>
            </a:r>
          </a:p>
        </p:txBody>
      </p:sp>
      <p:sp>
        <p:nvSpPr>
          <p:cNvPr id="192" name="Shape 192"/>
          <p:cNvSpPr/>
          <p:nvPr/>
        </p:nvSpPr>
        <p:spPr>
          <a:xfrm>
            <a:off x="5726125" y="2778937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100"/>
              <a:t>Quest</a:t>
            </a:r>
          </a:p>
        </p:txBody>
      </p:sp>
      <p:sp>
        <p:nvSpPr>
          <p:cNvPr id="193" name="Shape 193"/>
          <p:cNvSpPr/>
          <p:nvPr/>
        </p:nvSpPr>
        <p:spPr>
          <a:xfrm>
            <a:off x="7308800" y="2778937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100"/>
              <a:t>Roger Taylor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100"/>
              <a:t>Denise Dirienzo</a:t>
            </a:r>
          </a:p>
        </p:txBody>
      </p:sp>
      <p:sp>
        <p:nvSpPr>
          <p:cNvPr id="194" name="Shape 194"/>
          <p:cNvSpPr/>
          <p:nvPr/>
        </p:nvSpPr>
        <p:spPr>
          <a:xfrm>
            <a:off x="7308800" y="2182275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100"/>
              <a:t>Leigh Wilson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100"/>
              <a:t>Stephanie Pritchard</a:t>
            </a:r>
          </a:p>
        </p:txBody>
      </p:sp>
      <p:sp>
        <p:nvSpPr>
          <p:cNvPr id="195" name="Shape 195"/>
          <p:cNvSpPr/>
          <p:nvPr/>
        </p:nvSpPr>
        <p:spPr>
          <a:xfrm>
            <a:off x="4171300" y="2165700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Nancy Johnson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Elizabeth Young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Natalie Sturr</a:t>
            </a:r>
          </a:p>
        </p:txBody>
      </p:sp>
      <p:cxnSp>
        <p:nvCxnSpPr>
          <p:cNvPr id="196" name="Shape 196"/>
          <p:cNvCxnSpPr/>
          <p:nvPr/>
        </p:nvCxnSpPr>
        <p:spPr>
          <a:xfrm>
            <a:off x="3961737" y="2442025"/>
            <a:ext cx="242400" cy="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97" name="Shape 197"/>
          <p:cNvSpPr/>
          <p:nvPr/>
        </p:nvSpPr>
        <p:spPr>
          <a:xfrm>
            <a:off x="2588625" y="2164437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>
                <a:solidFill>
                  <a:schemeClr val="dk1"/>
                </a:solidFill>
              </a:rPr>
              <a:t>Past Perfect</a:t>
            </a:r>
          </a:p>
        </p:txBody>
      </p:sp>
      <p:cxnSp>
        <p:nvCxnSpPr>
          <p:cNvPr id="198" name="Shape 198"/>
          <p:cNvCxnSpPr/>
          <p:nvPr/>
        </p:nvCxnSpPr>
        <p:spPr>
          <a:xfrm>
            <a:off x="3961737" y="3581050"/>
            <a:ext cx="242400" cy="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99" name="Shape 199"/>
          <p:cNvSpPr/>
          <p:nvPr/>
        </p:nvSpPr>
        <p:spPr>
          <a:xfrm>
            <a:off x="2588625" y="3353824"/>
            <a:ext cx="1405950" cy="463775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100"/>
              <a:t>DSpace</a:t>
            </a:r>
          </a:p>
        </p:txBody>
      </p:sp>
      <p:sp>
        <p:nvSpPr>
          <p:cNvPr id="200" name="Shape 200"/>
          <p:cNvSpPr/>
          <p:nvPr/>
        </p:nvSpPr>
        <p:spPr>
          <a:xfrm>
            <a:off x="4171300" y="3353824"/>
            <a:ext cx="1405950" cy="463775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100"/>
              <a:t>Emily Mitchell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Molly Bacon </a:t>
            </a:r>
          </a:p>
        </p:txBody>
      </p:sp>
      <p:cxnSp>
        <p:nvCxnSpPr>
          <p:cNvPr id="201" name="Shape 201"/>
          <p:cNvCxnSpPr/>
          <p:nvPr/>
        </p:nvCxnSpPr>
        <p:spPr>
          <a:xfrm>
            <a:off x="3961737" y="3022775"/>
            <a:ext cx="242400" cy="6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02" name="Shape 202"/>
          <p:cNvSpPr/>
          <p:nvPr/>
        </p:nvSpPr>
        <p:spPr>
          <a:xfrm>
            <a:off x="2588625" y="2795537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100"/>
              <a:t>Ensemble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100"/>
              <a:t>Library Server</a:t>
            </a:r>
          </a:p>
        </p:txBody>
      </p:sp>
      <p:sp>
        <p:nvSpPr>
          <p:cNvPr id="203" name="Shape 203"/>
          <p:cNvSpPr/>
          <p:nvPr/>
        </p:nvSpPr>
        <p:spPr>
          <a:xfrm>
            <a:off x="4171300" y="2795537"/>
            <a:ext cx="1405950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100"/>
              <a:t>Marilyn N. Ochoa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100"/>
              <a:t>Mark Sullivan only</a:t>
            </a:r>
          </a:p>
        </p:txBody>
      </p:sp>
      <p:sp>
        <p:nvSpPr>
          <p:cNvPr id="204" name="Shape 204"/>
          <p:cNvSpPr/>
          <p:nvPr/>
        </p:nvSpPr>
        <p:spPr>
          <a:xfrm>
            <a:off x="3239462" y="3923675"/>
            <a:ext cx="1686975" cy="487200"/>
          </a:xfrm>
          <a:prstGeom prst="flowChartProcess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100"/>
              <a:t>Emily Mitchell,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100"/>
              <a:t>Page/Banner Design/ DSpace Liaison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Continuing Work</a:t>
            </a:r>
          </a:p>
        </p:txBody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Write an OswegoDL Handbook for quick reference to development, collections, and future considerations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Creating and loading Powerpoint resources to address what the Oswego is and how to contribute for users (non-librarian)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Develop process for OswegoDL SC items to be updated biannually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>
            <p:ph type="title"/>
          </p:nvPr>
        </p:nvSpPr>
        <p:spPr>
          <a:xfrm>
            <a:off x="311700" y="315925"/>
            <a:ext cx="87315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Work - Prior to Program Lead Departure</a:t>
            </a:r>
          </a:p>
        </p:txBody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Coordinate activities with First Year IR Collection Content Providers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Break and fix errant issues within the interface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Refining result pages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Adding additional items to known collections (Commencement, Safe Haven, etc.)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And others...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Next Steps- Priority Activities</a:t>
            </a:r>
          </a:p>
        </p:txBody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Hire Associate Director and OswegoDL Administrator - Director</a:t>
            </a: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pen Sans"/>
            </a:pPr>
            <a:r>
              <a:rPr lang="en"/>
              <a:t>Decide placement on Penfield Library website - Web Team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Include your own works to OswegoIR - All Staff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Review resources in OswegoDL - All Staff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Emphasize individual faculty and staff submissions  - Library Liaisons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Track reference questions relating to OswegoDL - Special Collections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Coordinate activities with First Year IR Collection Content Providers - 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Librarian Role - First Year</a:t>
            </a:r>
          </a:p>
        </p:txBody>
      </p:sp>
      <p:sp>
        <p:nvSpPr>
          <p:cNvPr id="228" name="Shape 228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Library liaisons will help to promote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The OswegoDL for its Special Collections offerings to the Oswego community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The OswegoIR for submitting faculty and staff individual contributions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What approaches to use?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Library liaisons may assist with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Teaching their faculty how to set up an account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Discuss the grant of permission to ensure they are aware of their responsibility regarding copyright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